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"/>
  </p:notesMasterIdLst>
  <p:sldIdLst>
    <p:sldId id="280" r:id="rId5"/>
  </p:sldIdLst>
  <p:sldSz cx="12801600" cy="9601200" type="A3"/>
  <p:notesSz cx="6797675" cy="9926638"/>
  <p:custDataLst>
    <p:tags r:id="rId7"/>
  </p:custDataLst>
  <p:defaultTextStyle>
    <a:defPPr>
      <a:defRPr lang="en-US"/>
    </a:defPPr>
    <a:lvl1pPr marL="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  <p15:guide id="5" orient="horz" pos="630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pos="840">
          <p15:clr>
            <a:srgbClr val="A4A3A4"/>
          </p15:clr>
        </p15:guide>
        <p15:guide id="8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Leah List" initials="LL" lastIdx="5" clrIdx="1"/>
  <p:cmAuthor id="2" name="Ivdity Chikovani" initials="IC" lastIdx="10" clrIdx="2"/>
  <p:cmAuthor id="3" name="Miloud KADDAR" initials="MK" lastIdx="18" clrIdx="3"/>
  <p:cmAuthor id="4" name="Leah Ewald" initials="LE" lastIdx="24" clrIdx="4"/>
  <p:cmAuthor id="5" name="Grace Chee" initials="GC" lastIdx="32" clrIdx="5">
    <p:extLst>
      <p:ext uri="{19B8F6BF-5375-455C-9EA6-DF929625EA0E}">
        <p15:presenceInfo xmlns:p15="http://schemas.microsoft.com/office/powerpoint/2012/main" userId="S::gchee@r4d.org::de0f33d2-de87-469a-a127-f82da99316ab" providerId="AD"/>
      </p:ext>
    </p:extLst>
  </p:cmAuthor>
  <p:cmAuthor id="6" name="Logan Brenzel" initials="LB" lastIdx="5" clrIdx="6">
    <p:extLst>
      <p:ext uri="{19B8F6BF-5375-455C-9EA6-DF929625EA0E}">
        <p15:presenceInfo xmlns:p15="http://schemas.microsoft.com/office/powerpoint/2012/main" userId="S-1-5-21-1229272821-879983540-682003330-355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D25"/>
    <a:srgbClr val="CFE3FC"/>
    <a:srgbClr val="4FAED6"/>
    <a:srgbClr val="A80A4B"/>
    <a:srgbClr val="143742"/>
    <a:srgbClr val="E5FCBE"/>
    <a:srgbClr val="00A6B6"/>
    <a:srgbClr val="CAEF00"/>
    <a:srgbClr val="00E8FF"/>
    <a:srgbClr val="07E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9D066-C6B0-4DCD-8E05-E2247E76336F}" v="29" dt="2020-10-09T15:21:58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5" autoAdjust="0"/>
    <p:restoredTop sz="94769" autoAdjust="0"/>
  </p:normalViewPr>
  <p:slideViewPr>
    <p:cSldViewPr snapToGrid="0">
      <p:cViewPr varScale="1">
        <p:scale>
          <a:sx n="59" d="100"/>
          <a:sy n="59" d="100"/>
        </p:scale>
        <p:origin x="1867" y="72"/>
      </p:cViewPr>
      <p:guideLst>
        <p:guide orient="horz" pos="2160"/>
        <p:guide pos="2880"/>
        <p:guide orient="horz" pos="10368"/>
        <p:guide pos="13824"/>
        <p:guide orient="horz" pos="630"/>
        <p:guide orient="horz" pos="3024"/>
        <p:guide pos="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Ewald" userId="7118da4b-819b-4dd8-a310-f160306ece50" providerId="ADAL" clId="{2D19D066-C6B0-4DCD-8E05-E2247E76336F}"/>
    <pc:docChg chg="undo redo custSel modSld">
      <pc:chgData name="Leah Ewald" userId="7118da4b-819b-4dd8-a310-f160306ece50" providerId="ADAL" clId="{2D19D066-C6B0-4DCD-8E05-E2247E76336F}" dt="2020-10-09T15:24:58.550" v="797" actId="14100"/>
      <pc:docMkLst>
        <pc:docMk/>
      </pc:docMkLst>
      <pc:sldChg chg="addSp modSp mod">
        <pc:chgData name="Leah Ewald" userId="7118da4b-819b-4dd8-a310-f160306ece50" providerId="ADAL" clId="{2D19D066-C6B0-4DCD-8E05-E2247E76336F}" dt="2020-10-09T15:24:58.550" v="797" actId="14100"/>
        <pc:sldMkLst>
          <pc:docMk/>
          <pc:sldMk cId="2642579564" sldId="280"/>
        </pc:sldMkLst>
        <pc:spChg chg="add mod">
          <ac:chgData name="Leah Ewald" userId="7118da4b-819b-4dd8-a310-f160306ece50" providerId="ADAL" clId="{2D19D066-C6B0-4DCD-8E05-E2247E76336F}" dt="2020-10-09T15:21:25.787" v="751" actId="1037"/>
          <ac:spMkLst>
            <pc:docMk/>
            <pc:sldMk cId="2642579564" sldId="280"/>
            <ac:spMk id="3" creationId="{21E6A55E-01C6-4FFB-B968-E11D941BF07E}"/>
          </ac:spMkLst>
        </pc:spChg>
        <pc:spChg chg="add mod">
          <ac:chgData name="Leah Ewald" userId="7118da4b-819b-4dd8-a310-f160306ece50" providerId="ADAL" clId="{2D19D066-C6B0-4DCD-8E05-E2247E76336F}" dt="2020-10-09T15:22:50.560" v="772" actId="20577"/>
          <ac:spMkLst>
            <pc:docMk/>
            <pc:sldMk cId="2642579564" sldId="280"/>
            <ac:spMk id="4" creationId="{AC2A4E57-ED75-4331-A692-59C0AAE9155F}"/>
          </ac:spMkLst>
        </pc:spChg>
        <pc:spChg chg="mod">
          <ac:chgData name="Leah Ewald" userId="7118da4b-819b-4dd8-a310-f160306ece50" providerId="ADAL" clId="{2D19D066-C6B0-4DCD-8E05-E2247E76336F}" dt="2020-10-09T14:52:20.264" v="19" actId="20577"/>
          <ac:spMkLst>
            <pc:docMk/>
            <pc:sldMk cId="2642579564" sldId="280"/>
            <ac:spMk id="18" creationId="{00000000-0000-0000-0000-000000000000}"/>
          </ac:spMkLst>
        </pc:spChg>
        <pc:spChg chg="mod">
          <ac:chgData name="Leah Ewald" userId="7118da4b-819b-4dd8-a310-f160306ece50" providerId="ADAL" clId="{2D19D066-C6B0-4DCD-8E05-E2247E76336F}" dt="2020-10-09T15:24:58.550" v="797" actId="14100"/>
          <ac:spMkLst>
            <pc:docMk/>
            <pc:sldMk cId="2642579564" sldId="280"/>
            <ac:spMk id="24" creationId="{EE53A048-7EC6-4B36-A979-A12919E3E485}"/>
          </ac:spMkLst>
        </pc:spChg>
        <pc:spChg chg="mod">
          <ac:chgData name="Leah Ewald" userId="7118da4b-819b-4dd8-a310-f160306ece50" providerId="ADAL" clId="{2D19D066-C6B0-4DCD-8E05-E2247E76336F}" dt="2020-10-09T15:21:44.212" v="753" actId="5793"/>
          <ac:spMkLst>
            <pc:docMk/>
            <pc:sldMk cId="2642579564" sldId="280"/>
            <ac:spMk id="59" creationId="{E782E2D1-8944-4077-8F17-0A0FE98D1C71}"/>
          </ac:spMkLst>
        </pc:spChg>
        <pc:spChg chg="mod">
          <ac:chgData name="Leah Ewald" userId="7118da4b-819b-4dd8-a310-f160306ece50" providerId="ADAL" clId="{2D19D066-C6B0-4DCD-8E05-E2247E76336F}" dt="2020-10-09T15:17:17.127" v="457" actId="14100"/>
          <ac:spMkLst>
            <pc:docMk/>
            <pc:sldMk cId="2642579564" sldId="280"/>
            <ac:spMk id="67" creationId="{77239E8C-E3B7-4A8C-AF40-DA90BB7EC530}"/>
          </ac:spMkLst>
        </pc:spChg>
        <pc:graphicFrameChg chg="mod modGraphic">
          <ac:chgData name="Leah Ewald" userId="7118da4b-819b-4dd8-a310-f160306ece50" providerId="ADAL" clId="{2D19D066-C6B0-4DCD-8E05-E2247E76336F}" dt="2020-10-09T15:16:48.923" v="426" actId="14100"/>
          <ac:graphicFrameMkLst>
            <pc:docMk/>
            <pc:sldMk cId="2642579564" sldId="280"/>
            <ac:graphicFrameMk id="2" creationId="{BBE35DCD-27D4-48C7-A83B-E225BFBE3025}"/>
          </ac:graphicFrameMkLst>
        </pc:graphicFrameChg>
        <pc:graphicFrameChg chg="mod modGraphic">
          <ac:chgData name="Leah Ewald" userId="7118da4b-819b-4dd8-a310-f160306ece50" providerId="ADAL" clId="{2D19D066-C6B0-4DCD-8E05-E2247E76336F}" dt="2020-10-09T15:06:52.547" v="54"/>
          <ac:graphicFrameMkLst>
            <pc:docMk/>
            <pc:sldMk cId="2642579564" sldId="280"/>
            <ac:graphicFrameMk id="45" creationId="{132D2D97-30B5-4AB2-A290-B9683659A285}"/>
          </ac:graphicFrameMkLst>
        </pc:graphicFrameChg>
        <pc:graphicFrameChg chg="mod modGraphic">
          <ac:chgData name="Leah Ewald" userId="7118da4b-819b-4dd8-a310-f160306ece50" providerId="ADAL" clId="{2D19D066-C6B0-4DCD-8E05-E2247E76336F}" dt="2020-10-09T15:15:29.438" v="406" actId="20577"/>
          <ac:graphicFrameMkLst>
            <pc:docMk/>
            <pc:sldMk cId="2642579564" sldId="280"/>
            <ac:graphicFrameMk id="52" creationId="{158C64DA-23AC-4921-A950-2AF1CF7C1DBC}"/>
          </ac:graphicFrameMkLst>
        </pc:graphicFrameChg>
        <pc:picChg chg="mod">
          <ac:chgData name="Leah Ewald" userId="7118da4b-819b-4dd8-a310-f160306ece50" providerId="ADAL" clId="{2D19D066-C6B0-4DCD-8E05-E2247E76336F}" dt="2020-10-09T14:52:13.689" v="0" actId="14826"/>
          <ac:picMkLst>
            <pc:docMk/>
            <pc:sldMk cId="2642579564" sldId="280"/>
            <ac:picMk id="39" creationId="{E4D2BE99-A173-4BCA-93C3-89C638F301C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759197-19E3-48FD-8A1A-E6A71D3BD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0080" y="3093720"/>
            <a:ext cx="11521440" cy="4274253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2133600"/>
            <a:ext cx="11521440" cy="853440"/>
          </a:xfrm>
        </p:spPr>
        <p:txBody>
          <a:bodyPr/>
          <a:lstStyle>
            <a:lvl1pPr>
              <a:buNone/>
              <a:defRPr sz="31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B6BE57D-9131-4AB7-B77A-14472D4B8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0080" y="4018896"/>
            <a:ext cx="11521440" cy="3293310"/>
          </a:xfrm>
        </p:spPr>
        <p:txBody>
          <a:bodyPr/>
          <a:lstStyle>
            <a:lvl1pPr marL="639934" indent="-639934">
              <a:buClr>
                <a:schemeClr val="accent1"/>
              </a:buClr>
              <a:buFont typeface="Wingdings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1119884" indent="-479950">
              <a:buClr>
                <a:schemeClr val="accent1"/>
              </a:buClr>
              <a:buFont typeface="Wingdings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759818" indent="-479950">
              <a:buClr>
                <a:schemeClr val="accent1"/>
              </a:buClr>
              <a:buFont typeface="Wingdings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2399751" indent="-47995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0080" y="2155588"/>
            <a:ext cx="11521440" cy="1644094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639934" indent="-639934">
              <a:buClr>
                <a:srgbClr val="00A6B6"/>
              </a:buClr>
              <a:buFontTx/>
              <a:buNone/>
              <a:defRPr sz="28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1119884" indent="-479950">
              <a:buClr>
                <a:srgbClr val="00A6B6"/>
              </a:buClr>
              <a:buFontTx/>
              <a:buNone/>
              <a:defRPr sz="25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759818" indent="-479950">
              <a:buClr>
                <a:srgbClr val="00A6B6"/>
              </a:buClr>
              <a:buFontTx/>
              <a:buNone/>
              <a:defRPr sz="22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2399751" indent="-479950">
              <a:buClr>
                <a:srgbClr val="00A6B6"/>
              </a:buClr>
              <a:buFontTx/>
              <a:buNone/>
              <a:defRPr sz="20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7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4576656"/>
            <a:ext cx="11521440" cy="16002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4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9348" y="8896438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0933060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9CD11A-8958-49A4-BA8F-D12AA7D63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D4FCDFF-B281-4BD9-B073-8932D8125C9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FD888FD-C12E-47EF-B478-7BB17258C52C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1279867" rtl="0" eaLnBrk="1" latinLnBrk="0" hangingPunct="1">
        <a:spcBef>
          <a:spcPct val="0"/>
        </a:spcBef>
        <a:buNone/>
        <a:defRPr sz="62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79950" indent="-479950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45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1039892" indent="-399959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9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599834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62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2239768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879702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3519635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69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03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436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34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67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01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35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68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602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536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7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94DBF50C-B8BA-437D-A741-FD4E7AF274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1585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94DBF50C-B8BA-437D-A741-FD4E7AF27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0" y="1573544"/>
            <a:ext cx="12801600" cy="8061109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801600" cy="15783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9979" y="201414"/>
            <a:ext cx="1212676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75"/>
              </a:spcAft>
            </a:pPr>
            <a:r>
              <a:rPr lang="en-US" sz="3500" b="1" dirty="0">
                <a:solidFill>
                  <a:srgbClr val="A80A4B"/>
                </a:solidFill>
                <a:latin typeface="Arial"/>
                <a:cs typeface="Arial"/>
              </a:rPr>
              <a:t>Georgia</a:t>
            </a:r>
          </a:p>
          <a:p>
            <a:pPr eaLnBrk="1" hangingPunct="1">
              <a:spcAft>
                <a:spcPts val="175"/>
              </a:spcAft>
            </a:pPr>
            <a:r>
              <a:rPr lang="en-US" sz="2100" b="1" dirty="0">
                <a:solidFill>
                  <a:srgbClr val="A80A4B"/>
                </a:solidFill>
                <a:latin typeface="Arial"/>
                <a:cs typeface="Arial"/>
              </a:rPr>
              <a:t>LNCT Private Sector Engagement Meeting</a:t>
            </a:r>
          </a:p>
          <a:p>
            <a:pPr eaLnBrk="1" hangingPunct="1"/>
            <a:r>
              <a:rPr lang="en-US" sz="1600" b="1" i="1" dirty="0">
                <a:solidFill>
                  <a:srgbClr val="A80A4B"/>
                </a:solidFill>
                <a:latin typeface="Arial"/>
                <a:cs typeface="Arial"/>
              </a:rPr>
              <a:t>Virtual Workshop, October 2020</a:t>
            </a:r>
            <a:endParaRPr lang="en-US" sz="2600" dirty="0">
              <a:solidFill>
                <a:srgbClr val="A80A4B"/>
              </a:solidFill>
              <a:latin typeface="Arial"/>
              <a:cs typeface="Arial"/>
            </a:endParaRPr>
          </a:p>
        </p:txBody>
      </p:sp>
      <p:pic>
        <p:nvPicPr>
          <p:cNvPr id="70" name="Picture 69" descr="GAVI_Alliance_Colour_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99" y="745000"/>
            <a:ext cx="1373826" cy="526633"/>
          </a:xfrm>
          <a:prstGeom prst="rect">
            <a:avLst/>
          </a:prstGeom>
        </p:spPr>
      </p:pic>
      <p:pic>
        <p:nvPicPr>
          <p:cNvPr id="72" name="Picture 71" descr="Bill-Melinda-Gates-Foundation-Logo.svg_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72" y="812578"/>
            <a:ext cx="2066733" cy="430914"/>
          </a:xfrm>
          <a:prstGeom prst="rect">
            <a:avLst/>
          </a:prstGeom>
        </p:spPr>
      </p:pic>
      <p:pic>
        <p:nvPicPr>
          <p:cNvPr id="73" name="Picture 72" descr="LNCT_CMYK Primary Logo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5" t="41364" r="33536" b="40806"/>
          <a:stretch/>
        </p:blipFill>
        <p:spPr>
          <a:xfrm>
            <a:off x="9746561" y="8758"/>
            <a:ext cx="1771221" cy="71989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-1636" y="1516472"/>
            <a:ext cx="12801600" cy="13335"/>
          </a:xfrm>
          <a:prstGeom prst="line">
            <a:avLst/>
          </a:prstGeom>
          <a:ln w="190500" cmpd="sng">
            <a:solidFill>
              <a:srgbClr val="1437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utoShape 4">
            <a:extLst>
              <a:ext uri="{FF2B5EF4-FFF2-40B4-BE49-F238E27FC236}">
                <a16:creationId xmlns:a16="http://schemas.microsoft.com/office/drawing/2014/main" id="{20AFDD57-5A28-4196-B292-1EF5A740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" y="1668901"/>
            <a:ext cx="5047512" cy="5602407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65" name="Text Box 42">
            <a:extLst>
              <a:ext uri="{FF2B5EF4-FFF2-40B4-BE49-F238E27FC236}">
                <a16:creationId xmlns:a16="http://schemas.microsoft.com/office/drawing/2014/main" id="{08AB4FF3-1E14-4B5F-B2A4-6A1F13174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33" y="1739813"/>
            <a:ext cx="4343400" cy="2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CB1C68"/>
                </a:solidFill>
                <a:latin typeface="Arial"/>
                <a:cs typeface="Arial"/>
              </a:rPr>
              <a:t>I. Private sector engagement in immunization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3A048-7EC6-4B36-A979-A12919E3E485}"/>
              </a:ext>
            </a:extLst>
          </p:cNvPr>
          <p:cNvSpPr/>
          <p:nvPr/>
        </p:nvSpPr>
        <p:spPr>
          <a:xfrm>
            <a:off x="5219317" y="1708641"/>
            <a:ext cx="2329381" cy="55125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/>
              <a:t>Georgia would like to engage the private sector to support demand generation and improve immunization performance.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2BE99-A173-4BCA-93C3-89C638F30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22" y="71162"/>
            <a:ext cx="1969486" cy="1312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AutoShape 4">
            <a:extLst>
              <a:ext uri="{FF2B5EF4-FFF2-40B4-BE49-F238E27FC236}">
                <a16:creationId xmlns:a16="http://schemas.microsoft.com/office/drawing/2014/main" id="{77239E8C-E3B7-4A8C-AF40-DA90BB7E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409" y="6018044"/>
            <a:ext cx="5053306" cy="1639517"/>
          </a:xfrm>
          <a:prstGeom prst="roundRect">
            <a:avLst>
              <a:gd name="adj" fmla="val 186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lvl="1"/>
            <a:endParaRPr lang="en-US" sz="1000" dirty="0">
              <a:latin typeface="Arial"/>
              <a:cs typeface="Arial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132D2D97-30B5-4AB2-A290-B9683659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39217"/>
              </p:ext>
            </p:extLst>
          </p:nvPr>
        </p:nvGraphicFramePr>
        <p:xfrm>
          <a:off x="177553" y="2068495"/>
          <a:ext cx="4821090" cy="5050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4740">
                  <a:extLst>
                    <a:ext uri="{9D8B030D-6E8A-4147-A177-3AD203B41FA5}">
                      <a16:colId xmlns:a16="http://schemas.microsoft.com/office/drawing/2014/main" val="1272757378"/>
                    </a:ext>
                  </a:extLst>
                </a:gridCol>
                <a:gridCol w="593444">
                  <a:extLst>
                    <a:ext uri="{9D8B030D-6E8A-4147-A177-3AD203B41FA5}">
                      <a16:colId xmlns:a16="http://schemas.microsoft.com/office/drawing/2014/main" val="3453422119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2556699365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1019467941"/>
                    </a:ext>
                  </a:extLst>
                </a:gridCol>
                <a:gridCol w="770708">
                  <a:extLst>
                    <a:ext uri="{9D8B030D-6E8A-4147-A177-3AD203B41FA5}">
                      <a16:colId xmlns:a16="http://schemas.microsoft.com/office/drawing/2014/main" val="4255416867"/>
                    </a:ext>
                  </a:extLst>
                </a:gridCol>
                <a:gridCol w="531146">
                  <a:extLst>
                    <a:ext uri="{9D8B030D-6E8A-4147-A177-3AD203B41FA5}">
                      <a16:colId xmlns:a16="http://schemas.microsoft.com/office/drawing/2014/main" val="3003124548"/>
                    </a:ext>
                  </a:extLst>
                </a:gridCol>
              </a:tblGrid>
              <a:tr h="456293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Type of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Not-for-profit orgs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For-profit providers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Other for-profit orgs/corps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Professional associations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Other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384100"/>
                  </a:ext>
                </a:extLst>
              </a:tr>
              <a:tr h="334615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Government/policy advocacy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15553"/>
                  </a:ext>
                </a:extLst>
              </a:tr>
              <a:tr h="577971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Social mobilization/ demand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 (e.g. some providers promote commercial vaccines on Facebook)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284927"/>
                  </a:ext>
                </a:extLst>
              </a:tr>
              <a:tr h="456293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Immunization provision with NIP vaccines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366079"/>
                  </a:ext>
                </a:extLst>
              </a:tr>
              <a:tr h="577971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Immunization provision with non-NIP provided vaccines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23606"/>
                  </a:ext>
                </a:extLst>
              </a:tr>
              <a:tr h="577971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Immunization provision with vaccines not on the NIP schedule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587226"/>
                  </a:ext>
                </a:extLst>
              </a:tr>
              <a:tr h="577971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Cold chain equipment supply and/or 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51362"/>
                  </a:ext>
                </a:extLst>
              </a:tr>
              <a:tr h="577971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Vaccine and/or immunization supplies 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 (for non-NIP and not in the NIP schedule vaccines)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827184"/>
                  </a:ext>
                </a:extLst>
              </a:tr>
              <a:tr h="577971">
                <a:tc>
                  <a:txBody>
                    <a:bodyPr/>
                    <a:lstStyle/>
                    <a:p>
                      <a:pPr marL="0" marR="0" lvl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Vaccine and/or immunization supplies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X (for non-NIP and not in the NIP schedule vaccines)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152407"/>
                  </a:ext>
                </a:extLst>
              </a:tr>
              <a:tr h="32658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070099"/>
                  </a:ext>
                </a:extLst>
              </a:tr>
            </a:tbl>
          </a:graphicData>
        </a:graphic>
      </p:graphicFrame>
      <p:sp>
        <p:nvSpPr>
          <p:cNvPr id="47" name="AutoShape 4">
            <a:extLst>
              <a:ext uri="{FF2B5EF4-FFF2-40B4-BE49-F238E27FC236}">
                <a16:creationId xmlns:a16="http://schemas.microsoft.com/office/drawing/2014/main" id="{654E3ED7-761E-4546-9F64-CB11B139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008" y="1673576"/>
            <a:ext cx="5047897" cy="4244421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8" name="Text Box 42">
            <a:extLst>
              <a:ext uri="{FF2B5EF4-FFF2-40B4-BE49-F238E27FC236}">
                <a16:creationId xmlns:a16="http://schemas.microsoft.com/office/drawing/2014/main" id="{A3C6C94E-5D97-4A2B-9E6F-DD98B8E5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467" y="1762269"/>
            <a:ext cx="4343400" cy="2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CB1C68"/>
                </a:solidFill>
                <a:latin typeface="Arial"/>
                <a:cs typeface="Arial"/>
              </a:rPr>
              <a:t>II. Coordination of service delivery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58C64DA-23AC-4921-A950-2AF1CF7C1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69684"/>
              </p:ext>
            </p:extLst>
          </p:nvPr>
        </p:nvGraphicFramePr>
        <p:xfrm>
          <a:off x="7754112" y="2047530"/>
          <a:ext cx="4869935" cy="376515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241943">
                  <a:extLst>
                    <a:ext uri="{9D8B030D-6E8A-4147-A177-3AD203B41FA5}">
                      <a16:colId xmlns:a16="http://schemas.microsoft.com/office/drawing/2014/main" val="1272757378"/>
                    </a:ext>
                  </a:extLst>
                </a:gridCol>
                <a:gridCol w="2627992">
                  <a:extLst>
                    <a:ext uri="{9D8B030D-6E8A-4147-A177-3AD203B41FA5}">
                      <a16:colId xmlns:a16="http://schemas.microsoft.com/office/drawing/2014/main" val="3284117798"/>
                    </a:ext>
                  </a:extLst>
                </a:gridCol>
              </a:tblGrid>
              <a:tr h="337812">
                <a:tc>
                  <a:txBody>
                    <a:bodyPr/>
                    <a:lstStyle/>
                    <a:p>
                      <a:pPr algn="l"/>
                      <a:endParaRPr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Profit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03725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What percent of immunization services are provided by type of provider?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98% (95% of service providers are private for profit)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30870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Does this provider administer vaccines outside the NIP schedule?  If yes, which ones?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Yes, but not all providers: Influenza, Chickenpox, Yellow fever, Meningitis, Hepatitis A, HPV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284927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Where are these providers located? (Indicate urban/rural, specific cities or districts)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countrywide in urban and semi-urban areas (districts)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23606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Does </a:t>
                      </a:r>
                      <a:r>
                        <a:rPr lang="en-US" sz="800" dirty="0"/>
                        <a:t>this type of provider charge fees for immunization?  If so, what are the fees?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Yes for commercial NIP vaccines only. Charges are less prevalent now as Gov provided and commercial vaccines are almost identical, still some providers promote commercial vaccines for profit (reaching 3% of children). Charge is for vaccines, supplies, HR.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827184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What population sub-groups do this provider providers serve?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163983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Does the government conduct supervision of this provider?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264083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What is provided to this provider by the government for immunization?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Vaccines and injection equipment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Training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Cold chain (for some service providers)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848297"/>
                  </a:ext>
                </a:extLst>
              </a:tr>
              <a:tr h="46065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800" dirty="0"/>
                        <a:t>Does this provider report on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Doses administered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AEFI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n-US" sz="800" dirty="0"/>
                        <a:t>Yes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164715"/>
                  </a:ext>
                </a:extLst>
              </a:tr>
            </a:tbl>
          </a:graphicData>
        </a:graphic>
      </p:graphicFrame>
      <p:sp>
        <p:nvSpPr>
          <p:cNvPr id="59" name="AutoShape 4">
            <a:extLst>
              <a:ext uri="{FF2B5EF4-FFF2-40B4-BE49-F238E27FC236}">
                <a16:creationId xmlns:a16="http://schemas.microsoft.com/office/drawing/2014/main" id="{E782E2D1-8944-4077-8F17-0A0FE98D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599" y="7774601"/>
            <a:ext cx="5053306" cy="1669075"/>
          </a:xfrm>
          <a:prstGeom prst="roundRect">
            <a:avLst>
              <a:gd name="adj" fmla="val 2062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3" name="Text Box 42">
            <a:extLst>
              <a:ext uri="{FF2B5EF4-FFF2-40B4-BE49-F238E27FC236}">
                <a16:creationId xmlns:a16="http://schemas.microsoft.com/office/drawing/2014/main" id="{63B665EA-4AA7-40EC-8FB5-04D52FBB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032" y="6096884"/>
            <a:ext cx="6277360" cy="2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CB1C68"/>
                </a:solidFill>
                <a:latin typeface="Arial"/>
                <a:cs typeface="Arial"/>
              </a:rPr>
              <a:t>IV. Good practices &amp; lessons learned</a:t>
            </a:r>
          </a:p>
        </p:txBody>
      </p:sp>
      <p:sp>
        <p:nvSpPr>
          <p:cNvPr id="69" name="Text Box 42">
            <a:extLst>
              <a:ext uri="{FF2B5EF4-FFF2-40B4-BE49-F238E27FC236}">
                <a16:creationId xmlns:a16="http://schemas.microsoft.com/office/drawing/2014/main" id="{FEBB731F-6189-4BA3-A25E-75A42C056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218" y="7853441"/>
            <a:ext cx="6215208" cy="2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CB1C68"/>
                </a:solidFill>
                <a:latin typeface="Arial"/>
                <a:cs typeface="Arial"/>
              </a:rPr>
              <a:t>V. Challenges</a:t>
            </a: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951AAAE-77CD-43E7-89FB-130317A7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6" y="7369006"/>
            <a:ext cx="6215208" cy="2123668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 Box 42">
            <a:extLst>
              <a:ext uri="{FF2B5EF4-FFF2-40B4-BE49-F238E27FC236}">
                <a16:creationId xmlns:a16="http://schemas.microsoft.com/office/drawing/2014/main" id="{520B6984-4CC6-43CD-A1F0-9A9ABABE1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55" y="7456391"/>
            <a:ext cx="6011250" cy="2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CB1C68"/>
                </a:solidFill>
                <a:latin typeface="Arial"/>
                <a:cs typeface="Arial"/>
              </a:rPr>
              <a:t>III. Demand generation &amp; advocacy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E35DCD-27D4-48C7-A83B-E225BFBE3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39461"/>
              </p:ext>
            </p:extLst>
          </p:nvPr>
        </p:nvGraphicFramePr>
        <p:xfrm>
          <a:off x="193155" y="7746847"/>
          <a:ext cx="6011250" cy="1598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8626">
                  <a:extLst>
                    <a:ext uri="{9D8B030D-6E8A-4147-A177-3AD203B41FA5}">
                      <a16:colId xmlns:a16="http://schemas.microsoft.com/office/drawing/2014/main" val="1208441442"/>
                    </a:ext>
                  </a:extLst>
                </a:gridCol>
                <a:gridCol w="3182112">
                  <a:extLst>
                    <a:ext uri="{9D8B030D-6E8A-4147-A177-3AD203B41FA5}">
                      <a16:colId xmlns:a16="http://schemas.microsoft.com/office/drawing/2014/main" val="1105886838"/>
                    </a:ext>
                  </a:extLst>
                </a:gridCol>
                <a:gridCol w="1390512">
                  <a:extLst>
                    <a:ext uri="{9D8B030D-6E8A-4147-A177-3AD203B41FA5}">
                      <a16:colId xmlns:a16="http://schemas.microsoft.com/office/drawing/2014/main" val="3781015346"/>
                    </a:ext>
                  </a:extLst>
                </a:gridCol>
              </a:tblGrid>
              <a:tr h="339646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activities (location, approach, </a:t>
                      </a:r>
                      <a:r>
                        <a:rPr lang="en-US" sz="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Source of funding (e.g. USAID, Gavi, </a:t>
                      </a:r>
                      <a:r>
                        <a:rPr lang="en-US" sz="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267095"/>
                  </a:ext>
                </a:extLst>
              </a:tr>
              <a:tr h="521908">
                <a:tc>
                  <a:txBody>
                    <a:bodyPr/>
                    <a:lstStyle/>
                    <a:p>
                      <a:r>
                        <a:rPr lang="en-US" sz="800" dirty="0"/>
                        <a:t>Not defined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 2020 the Gov program on immunization incorporates a budget line for communication activities, after purchasing the service (not procured yet) private company will provide the service. This will be nationwide communication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Government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76931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86515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49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E6A55E-01C6-4FFB-B968-E11D941BF07E}"/>
              </a:ext>
            </a:extLst>
          </p:cNvPr>
          <p:cNvSpPr txBox="1"/>
          <p:nvPr/>
        </p:nvSpPr>
        <p:spPr>
          <a:xfrm>
            <a:off x="7677912" y="6305545"/>
            <a:ext cx="4977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State regulations equally applies to public and private providers (including for commercial vaccinations) including service provision, vaccine storage, reporting, monitoring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For profit, some private-for-profit service providers promote their commercial vaccines, leading to OOP for population. Such practice was widespread when some Gov supported vaccines were manufactured in non-Western countries, which led some groups to doubt their quality. Therefore, the Gov decided to procure vaccines (e.g. Hexavalent vaccine) from western manufacturers.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A4E57-ED75-4331-A692-59C0AAE9155F}"/>
              </a:ext>
            </a:extLst>
          </p:cNvPr>
          <p:cNvSpPr txBox="1"/>
          <p:nvPr/>
        </p:nvSpPr>
        <p:spPr>
          <a:xfrm>
            <a:off x="7754112" y="8111198"/>
            <a:ext cx="48543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Low motivation of private providers to improve immunization performance (there is no monetary or other positive incentives schemes or penalties in place)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In general, there are market regulated principles in health sector since aggressive privatization in 2007</a:t>
            </a:r>
            <a:r>
              <a:rPr lang="en-US" sz="1050"/>
              <a:t>, which creates challenges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2579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89999999999999991118E+00&quot;&gt;&lt;m_msothmcolidx val=&quot;0&quot;/&gt;&lt;m_rgb r=&quot;21&quot; g=&quot;09&quot; b=&quot;FD&quot;/&gt;&lt;m_nBrightness val=&quot;0&quot;/&gt;&lt;/elem&gt;&lt;elem m_fUsage=&quot;1.38509999999999999787E+00&quot;&gt;&lt;m_msothmcolidx val=&quot;0&quot;/&gt;&lt;m_rgb r=&quot;D3&quot; g=&quot;EF&quot; b=&quot;AD&quot;/&gt;&lt;m_nBrightness val=&quot;0&quot;/&gt;&lt;/elem&gt;&lt;elem m_fUsage=&quot;8.10000000000000053291E-01&quot;&gt;&lt;m_msothmcolidx val=&quot;0&quot;/&gt;&lt;m_rgb r=&quot;FF&quot; g=&quot;00&quot; b=&quot;0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9cpuL2BuYql9QQ8EOZ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lPziBObvWyMozq9dXV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_ip_UnifiedCompliancePolicyProperties xmlns="http://schemas.microsoft.com/sharepoint/v3" xsi:nil="true"/>
    <kd16009dc51444af92aa78db77815af5 xmlns="2af4539b-39f3-4771-ac1a-16de5a20c394">
      <Terms xmlns="http://schemas.microsoft.com/office/infopath/2007/PartnerControls"/>
    </kd16009dc51444af92aa78db77815af5>
    <TaxCatchAll xmlns="2af4539b-39f3-4771-ac1a-16de5a20c394"/>
  </documentManagement>
</p:properties>
</file>

<file path=customXml/itemProps1.xml><?xml version="1.0" encoding="utf-8"?>
<ds:datastoreItem xmlns:ds="http://schemas.openxmlformats.org/officeDocument/2006/customXml" ds:itemID="{9FCF3175-FF90-4C20-B065-63543C3A3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F70BE-E4CC-4D73-8BA0-08FE658F0A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af4539b-39f3-4771-ac1a-16de5a20c394"/>
    <ds:schemaRef ds:uri="http://schemas.microsoft.com/sharepoint/v3"/>
    <ds:schemaRef ds:uri="http://schemas.openxmlformats.org/package/2006/metadata/core-properties"/>
    <ds:schemaRef ds:uri="http://purl.org/dc/terms/"/>
    <ds:schemaRef ds:uri="768c69c3-fa35-427a-bd39-62ed8a1a923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25973</TotalTime>
  <Words>575</Words>
  <Application>Microsoft Office PowerPoint</Application>
  <PresentationFormat>A3 Paper (297x420 mm)</PresentationFormat>
  <Paragraphs>64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Museo Sans 300</vt:lpstr>
      <vt:lpstr>Museo Slab 300</vt:lpstr>
      <vt:lpstr>Wingdings</vt:lpstr>
      <vt:lpstr>R4D_StandardTemplate_MAC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Leah Ewald</cp:lastModifiedBy>
  <cp:revision>468</cp:revision>
  <cp:lastPrinted>2019-03-11T13:21:01Z</cp:lastPrinted>
  <dcterms:created xsi:type="dcterms:W3CDTF">2013-09-25T20:04:22Z</dcterms:created>
  <dcterms:modified xsi:type="dcterms:W3CDTF">2020-10-09T15:25:02Z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/>
  </property>
  <property fmtid="{D5CDD505-2E9C-101B-9397-08002B2CF9AE}" pid="4" name="AuthorIds_UIVersion_512">
    <vt:lpwstr>1679</vt:lpwstr>
  </property>
</Properties>
</file>